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9" r:id="rId3"/>
    <p:sldId id="330" r:id="rId4"/>
    <p:sldId id="338" r:id="rId5"/>
    <p:sldId id="348" r:id="rId6"/>
    <p:sldId id="349" r:id="rId7"/>
    <p:sldId id="260" r:id="rId8"/>
    <p:sldId id="350" r:id="rId9"/>
    <p:sldId id="335" r:id="rId10"/>
    <p:sldId id="351" r:id="rId11"/>
    <p:sldId id="352" r:id="rId12"/>
    <p:sldId id="347" r:id="rId13"/>
    <p:sldId id="32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46711-C52F-430C-9D2E-9A0A06BB4700}">
  <a:tblStyle styleId="{D8746711-C52F-430C-9D2E-9A0A06BB47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/>
    <p:restoredTop sz="89439"/>
  </p:normalViewPr>
  <p:slideViewPr>
    <p:cSldViewPr snapToGrid="0">
      <p:cViewPr varScale="1">
        <p:scale>
          <a:sx n="108" d="100"/>
          <a:sy n="108" d="100"/>
        </p:scale>
        <p:origin x="10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a4ceb8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a4ceb8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DCC MSV model allows for two sources of variability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Bayesian approach, the distribution of all random variables are modeled.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70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a4ceb8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a4ceb8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DCC MSV model allows for two sources of variability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Bayesian approach, the distribution of all random variables are modeled.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4466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ba4ceb85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ba4ceb85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09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4a731ff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04a731ff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ba4ceb85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ba4ceb85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a4ceb8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a4ceb8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consider four stock indices and three potential safe haven assets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772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a4ceb8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a4ceb8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86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a4ceb8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a4ceb8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164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a4ceb8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a4ceb8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70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a4ceb8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a4ceb8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Various ways of testing whether an asset can be a safe haven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methods such as rolling historical correlations and exponential smoothing are widely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Rolling correlation gives equal weight to all observations less than n periods in the past.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Exponential smoother uses declining weights based on a parameter rata.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multivariate ARCH models (MARCH) have attracted a lot of attention in modern finance theory and enjoyed voluminous empirical applications;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a4ceb8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a4ceb8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559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a4ceb8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a4ceb85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use multivariate GARCH model to study the relations between the volatilities and co-volatilities of each of the two assets returns, where the multivariate distribution of the returns can be used directly to compute the implied dynamic correlations. DCC-GARCH model allows the conditional-on-past-history covariance matrix where covariance matrix can be modeled as linear combination of lagged covariance matrix and correlation matrix.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762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7950" y="1598022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Correlation Analysis of Stock and Cryptocurrency Returns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41502" y="3184775"/>
            <a:ext cx="7688100" cy="964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AMS 691 Final Project</a:t>
            </a:r>
          </a:p>
          <a:p>
            <a:pPr marL="0" indent="0"/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Weiwei Tao 05/05/2022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>
              <a:solidFill>
                <a:schemeClr val="dk2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6">
            <a:extLst>
              <a:ext uri="{FF2B5EF4-FFF2-40B4-BE49-F238E27FC236}">
                <a16:creationId xmlns:a16="http://schemas.microsoft.com/office/drawing/2014/main" id="{E27424C5-8800-0145-8A70-8A541850757B}"/>
              </a:ext>
            </a:extLst>
          </p:cNvPr>
          <p:cNvSpPr txBox="1">
            <a:spLocks/>
          </p:cNvSpPr>
          <p:nvPr/>
        </p:nvSpPr>
        <p:spPr>
          <a:xfrm>
            <a:off x="727650" y="124363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latin typeface="Raleway" pitchFamily="2" charset="77"/>
                <a:cs typeface="Times New Roman" panose="02020603050405020304" pitchFamily="18" charset="0"/>
              </a:rPr>
              <a:t>DCC-GARCH Model</a:t>
            </a:r>
            <a:endParaRPr lang="en-US" dirty="0"/>
          </a:p>
        </p:txBody>
      </p:sp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B17F13D2-20BB-B6C0-57D1-D48372142CF1}"/>
              </a:ext>
            </a:extLst>
          </p:cNvPr>
          <p:cNvSpPr txBox="1">
            <a:spLocks/>
          </p:cNvSpPr>
          <p:nvPr/>
        </p:nvSpPr>
        <p:spPr>
          <a:xfrm>
            <a:off x="477550" y="1937687"/>
            <a:ext cx="2621910" cy="329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Conditional correlations are less extreme than rolling correlations.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correlations between SPX and cryptocurrencies are ALMOST ALWAYS greater than 0 after pandemic outbreak. </a:t>
            </a:r>
          </a:p>
          <a:p>
            <a:pPr marL="285750" indent="-285750">
              <a:spcBef>
                <a:spcPts val="10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C4CDC-81BE-F8A6-B850-95079F6C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460" y="2164911"/>
            <a:ext cx="6044540" cy="2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5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D06858-DC1E-CE9D-4C61-9A7CA995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355" y="1897587"/>
            <a:ext cx="6079645" cy="2995979"/>
          </a:xfrm>
          <a:prstGeom prst="rect">
            <a:avLst/>
          </a:prstGeom>
        </p:spPr>
      </p:pic>
      <p:sp>
        <p:nvSpPr>
          <p:cNvPr id="4" name="Google Shape;103;p16">
            <a:extLst>
              <a:ext uri="{FF2B5EF4-FFF2-40B4-BE49-F238E27FC236}">
                <a16:creationId xmlns:a16="http://schemas.microsoft.com/office/drawing/2014/main" id="{E27424C5-8800-0145-8A70-8A541850757B}"/>
              </a:ext>
            </a:extLst>
          </p:cNvPr>
          <p:cNvSpPr txBox="1">
            <a:spLocks/>
          </p:cNvSpPr>
          <p:nvPr/>
        </p:nvSpPr>
        <p:spPr>
          <a:xfrm>
            <a:off x="727650" y="124363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DCC-GARCH Model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B17F13D2-20BB-B6C0-57D1-D48372142CF1}"/>
              </a:ext>
            </a:extLst>
          </p:cNvPr>
          <p:cNvSpPr txBox="1">
            <a:spLocks/>
          </p:cNvSpPr>
          <p:nvPr/>
        </p:nvSpPr>
        <p:spPr>
          <a:xfrm>
            <a:off x="477550" y="1973312"/>
            <a:ext cx="2835666" cy="329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DCC-GARCH model gives good short-term (one week) predictions in correlations. 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Prediction error increases in SPX vs. BTC and SPX vs. ETH correlations as time increases.</a:t>
            </a:r>
          </a:p>
          <a:p>
            <a:pPr marL="285750" indent="-285750">
              <a:spcBef>
                <a:spcPts val="10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3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27650" y="121570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104;p16">
            <a:extLst>
              <a:ext uri="{FF2B5EF4-FFF2-40B4-BE49-F238E27FC236}">
                <a16:creationId xmlns:a16="http://schemas.microsoft.com/office/drawing/2014/main" id="{C0D8D930-3960-A54B-A8B5-BFCC12AD0A3A}"/>
              </a:ext>
            </a:extLst>
          </p:cNvPr>
          <p:cNvSpPr txBox="1">
            <a:spLocks/>
          </p:cNvSpPr>
          <p:nvPr/>
        </p:nvSpPr>
        <p:spPr>
          <a:xfrm>
            <a:off x="581369" y="1918937"/>
            <a:ext cx="8656565" cy="340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Bef>
                <a:spcPts val="1000"/>
              </a:spcBef>
            </a:pPr>
            <a:endParaRPr lang="en-US" sz="1600" dirty="0">
              <a:latin typeface="Raleway" pitchFamily="2" charset="77"/>
              <a:cs typeface="Times New Roman" panose="02020603050405020304" pitchFamily="18" charset="0"/>
            </a:endParaRP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C682ECCF-F5CC-CA9F-9526-B03E816E1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297" y="1823934"/>
            <a:ext cx="7863405" cy="2759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Correlation between gold and S&amp;P 500 returns are always around 0 even after pandemic outbreak.</a:t>
            </a:r>
          </a:p>
          <a:p>
            <a:pPr marL="285750" indent="-285750" algn="just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early 2020, correlations between SPX and cryptocurrencies stays high.</a:t>
            </a:r>
          </a:p>
          <a:p>
            <a:pPr marL="285750" indent="-285750" algn="just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correlations are higher during periods of higher volatility (early 2020 and early 2022).</a:t>
            </a:r>
          </a:p>
          <a:p>
            <a:pPr marL="285750" indent="-285750" algn="just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ETH shows highest correlation with SPX as comparing to BTC and gold.</a:t>
            </a:r>
          </a:p>
          <a:p>
            <a:pPr marL="285750" indent="-285750" algn="just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DCC-GARCH provides nice short-term prediction in conditional correlation. 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97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4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Calibri" panose="020F0502020204030204" pitchFamily="34" charset="0"/>
                <a:cs typeface="Calibri" panose="020F0502020204030204" pitchFamily="34" charset="0"/>
              </a:rPr>
              <a:t>Thanks for listening!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1" name="Google Shape;821;p8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 dirty="0">
                <a:latin typeface="Calibri" panose="020F0502020204030204" pitchFamily="34" charset="0"/>
                <a:cs typeface="Calibri" panose="020F0502020204030204" pitchFamily="34" charset="0"/>
              </a:rPr>
              <a:t>Questions? Comments?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551144" y="1621578"/>
            <a:ext cx="7863405" cy="3461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000"/>
              </a:spcBef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The cryptocurrency, born in 2009, was on the fringes of finance from 2016 to 2019, and was barely correlated with the stock market.</a:t>
            </a:r>
          </a:p>
          <a:p>
            <a:pPr marL="285750" indent="-285750">
              <a:spcBef>
                <a:spcPts val="1000"/>
              </a:spcBef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The pandemic outbreak required us to re-investigate the relationship between cryptocurrencies and stock market.</a:t>
            </a:r>
          </a:p>
          <a:p>
            <a:pPr marL="285750" indent="-285750">
              <a:spcBef>
                <a:spcPts val="1000"/>
              </a:spcBef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We want to answer following questions: </a:t>
            </a:r>
          </a:p>
          <a:p>
            <a:pPr marL="742950" lvl="1" indent="-285750">
              <a:spcBef>
                <a:spcPts val="1000"/>
              </a:spcBef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Is the correlations between asset returns change over time? </a:t>
            </a:r>
          </a:p>
          <a:p>
            <a:pPr marL="742950" lvl="1" indent="-285750">
              <a:spcBef>
                <a:spcPts val="1000"/>
              </a:spcBef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Are they higher during periods of higher volatility (sometimes associated with financial crises)? </a:t>
            </a:r>
          </a:p>
          <a:p>
            <a:pPr marL="742950" lvl="1" indent="-285750">
              <a:spcBef>
                <a:spcPts val="1000"/>
              </a:spcBef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Are they increasing in the long run, perhaps because of the globalization of financial markets? </a:t>
            </a:r>
          </a:p>
          <a:p>
            <a:pPr marL="285750" indent="-285750">
              <a:spcBef>
                <a:spcPts val="1000"/>
              </a:spcBef>
            </a:pPr>
            <a:endParaRPr sz="1500" dirty="0">
              <a:solidFill>
                <a:srgbClr val="00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04;p16">
            <a:extLst>
              <a:ext uri="{FF2B5EF4-FFF2-40B4-BE49-F238E27FC236}">
                <a16:creationId xmlns:a16="http://schemas.microsoft.com/office/drawing/2014/main" id="{C5BE3655-AB25-C742-9B5E-B539D06CA08F}"/>
              </a:ext>
            </a:extLst>
          </p:cNvPr>
          <p:cNvSpPr txBox="1">
            <a:spLocks/>
          </p:cNvSpPr>
          <p:nvPr/>
        </p:nvSpPr>
        <p:spPr>
          <a:xfrm>
            <a:off x="678777" y="1723246"/>
            <a:ext cx="8079549" cy="187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 algn="just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S&amp;P 500 Index (SPX, Yahoo Finance)</a:t>
            </a:r>
          </a:p>
          <a:p>
            <a:pPr marL="285750" indent="-285750" algn="just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Gold (Yahoo Finance)</a:t>
            </a:r>
          </a:p>
          <a:p>
            <a:pPr marL="285750" indent="-285750" algn="just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Bitcoin (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coinmarketcap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)</a:t>
            </a:r>
          </a:p>
          <a:p>
            <a:pPr marL="285750" indent="-285750" algn="just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Ethereum (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coinmarketcap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04;p16">
            <a:extLst>
              <a:ext uri="{FF2B5EF4-FFF2-40B4-BE49-F238E27FC236}">
                <a16:creationId xmlns:a16="http://schemas.microsoft.com/office/drawing/2014/main" id="{0D92FC03-589C-2049-B237-A1F0C48FB9DF}"/>
              </a:ext>
            </a:extLst>
          </p:cNvPr>
          <p:cNvSpPr txBox="1">
            <a:spLocks/>
          </p:cNvSpPr>
          <p:nvPr/>
        </p:nvSpPr>
        <p:spPr>
          <a:xfrm>
            <a:off x="385675" y="3600449"/>
            <a:ext cx="8758325" cy="137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data covers five years from March 22, 2017 to April 27, 2022. The last one-month data was used as testing dataset to compare observed correlations to predicted correlations using DCC GARCH model.</a:t>
            </a:r>
          </a:p>
        </p:txBody>
      </p:sp>
    </p:spTree>
    <p:extLst>
      <p:ext uri="{BB962C8B-B14F-4D97-AF65-F5344CB8AC3E}">
        <p14:creationId xmlns:p14="http://schemas.microsoft.com/office/powerpoint/2010/main" val="197297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Price Trend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77260-62AC-B443-15AA-6D054E24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51" y="1766702"/>
            <a:ext cx="5504679" cy="3288782"/>
          </a:xfrm>
          <a:prstGeom prst="rect">
            <a:avLst/>
          </a:prstGeom>
        </p:spPr>
      </p:pic>
      <p:sp>
        <p:nvSpPr>
          <p:cNvPr id="10" name="Google Shape;104;p16">
            <a:extLst>
              <a:ext uri="{FF2B5EF4-FFF2-40B4-BE49-F238E27FC236}">
                <a16:creationId xmlns:a16="http://schemas.microsoft.com/office/drawing/2014/main" id="{23D4258A-71D8-06B7-3EE7-8DA6EBDC0673}"/>
              </a:ext>
            </a:extLst>
          </p:cNvPr>
          <p:cNvSpPr txBox="1">
            <a:spLocks/>
          </p:cNvSpPr>
          <p:nvPr/>
        </p:nvSpPr>
        <p:spPr>
          <a:xfrm>
            <a:off x="205739" y="2129591"/>
            <a:ext cx="3216411" cy="292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SPX had dramatic price drop in early 2020.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BTC and ETH experienced large price drop in early 2021 and late 2021. SPX show similar trend afterwards.</a:t>
            </a:r>
          </a:p>
        </p:txBody>
      </p:sp>
    </p:spTree>
    <p:extLst>
      <p:ext uri="{BB962C8B-B14F-4D97-AF65-F5344CB8AC3E}">
        <p14:creationId xmlns:p14="http://schemas.microsoft.com/office/powerpoint/2010/main" val="352791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Summary Statistics on Returns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7D398-3F1A-5058-F96F-57C635E6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60" y="1910181"/>
            <a:ext cx="6061840" cy="2790371"/>
          </a:xfrm>
          <a:prstGeom prst="rect">
            <a:avLst/>
          </a:prstGeom>
        </p:spPr>
      </p:pic>
      <p:sp>
        <p:nvSpPr>
          <p:cNvPr id="8" name="Google Shape;104;p16">
            <a:extLst>
              <a:ext uri="{FF2B5EF4-FFF2-40B4-BE49-F238E27FC236}">
                <a16:creationId xmlns:a16="http://schemas.microsoft.com/office/drawing/2014/main" id="{E356F385-1487-6E11-634C-B89F3B3849BF}"/>
              </a:ext>
            </a:extLst>
          </p:cNvPr>
          <p:cNvSpPr txBox="1">
            <a:spLocks/>
          </p:cNvSpPr>
          <p:nvPr/>
        </p:nvSpPr>
        <p:spPr>
          <a:xfrm>
            <a:off x="412370" y="1853850"/>
            <a:ext cx="2591649" cy="292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ETH has the highest returns and variations.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BTC and ETH are positively skewed while SPX is left skewed.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SPX has highest percentage of positive returns.</a:t>
            </a:r>
          </a:p>
        </p:txBody>
      </p:sp>
    </p:spTree>
    <p:extLst>
      <p:ext uri="{BB962C8B-B14F-4D97-AF65-F5344CB8AC3E}">
        <p14:creationId xmlns:p14="http://schemas.microsoft.com/office/powerpoint/2010/main" val="224099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Summary Statistics on Returns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04;p16">
            <a:extLst>
              <a:ext uri="{FF2B5EF4-FFF2-40B4-BE49-F238E27FC236}">
                <a16:creationId xmlns:a16="http://schemas.microsoft.com/office/drawing/2014/main" id="{E356F385-1487-6E11-634C-B89F3B3849BF}"/>
              </a:ext>
            </a:extLst>
          </p:cNvPr>
          <p:cNvSpPr txBox="1">
            <a:spLocks/>
          </p:cNvSpPr>
          <p:nvPr/>
        </p:nvSpPr>
        <p:spPr>
          <a:xfrm>
            <a:off x="412370" y="2126983"/>
            <a:ext cx="3268981" cy="292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Gold is the most stable with no &lt; -5% daily returns.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Bitcoin and Ethereum returns have high probabilities of exceptional negative and positive daily returns. </a:t>
            </a:r>
          </a:p>
          <a:p>
            <a:pPr marL="285750" indent="-285750">
              <a:spcBef>
                <a:spcPts val="10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F4CCF-0A09-B240-6B99-6306DF1C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68" y="2025587"/>
            <a:ext cx="5044550" cy="25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6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Rolling Correlations between Assets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Google Shape;104;p16">
            <a:extLst>
              <a:ext uri="{FF2B5EF4-FFF2-40B4-BE49-F238E27FC236}">
                <a16:creationId xmlns:a16="http://schemas.microsoft.com/office/drawing/2014/main" id="{65E3A22B-6C88-FF8F-4947-968A38E75D81}"/>
              </a:ext>
            </a:extLst>
          </p:cNvPr>
          <p:cNvSpPr txBox="1">
            <a:spLocks/>
          </p:cNvSpPr>
          <p:nvPr/>
        </p:nvSpPr>
        <p:spPr>
          <a:xfrm>
            <a:off x="246112" y="1992088"/>
            <a:ext cx="3078975" cy="292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Correlations between SPX and cryptocurrencies increased dramatically after pandemic outbreak and the value stays high.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Correlations between SPX and gold are around 0.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208BB-6216-6E39-E8CF-A2E0CCAAD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59" y="1914232"/>
            <a:ext cx="5819503" cy="2923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Rolling Correlations between Assets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BF942-7904-405D-8E75-33337D92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0" y="1959386"/>
            <a:ext cx="7315200" cy="29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5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0F4F85-F167-BD56-1846-4C177F34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0" y="2818783"/>
            <a:ext cx="2215310" cy="755690"/>
          </a:xfrm>
          <a:prstGeom prst="rect">
            <a:avLst/>
          </a:prstGeom>
        </p:spPr>
      </p:pic>
      <p:sp>
        <p:nvSpPr>
          <p:cNvPr id="4" name="Google Shape;103;p16">
            <a:extLst>
              <a:ext uri="{FF2B5EF4-FFF2-40B4-BE49-F238E27FC236}">
                <a16:creationId xmlns:a16="http://schemas.microsoft.com/office/drawing/2014/main" id="{E27424C5-8800-0145-8A70-8A541850757B}"/>
              </a:ext>
            </a:extLst>
          </p:cNvPr>
          <p:cNvSpPr txBox="1">
            <a:spLocks/>
          </p:cNvSpPr>
          <p:nvPr/>
        </p:nvSpPr>
        <p:spPr>
          <a:xfrm>
            <a:off x="727650" y="733001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DCC-GARCH Model</a:t>
            </a:r>
          </a:p>
        </p:txBody>
      </p:sp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B17F13D2-20BB-B6C0-57D1-D48372142CF1}"/>
              </a:ext>
            </a:extLst>
          </p:cNvPr>
          <p:cNvSpPr txBox="1">
            <a:spLocks/>
          </p:cNvSpPr>
          <p:nvPr/>
        </p:nvSpPr>
        <p:spPr>
          <a:xfrm>
            <a:off x="546255" y="1144428"/>
            <a:ext cx="8324613" cy="292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Need method to model the multivariate distribution of two assets returns and their dynamic correlations.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DCC-GARCH model fit covariance matrix as linear combination of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lagged covariance matrix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correlation matrix of standardized disturbance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spcBef>
                <a:spcPts val="100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8C9E1-DCCF-D966-A7FA-89A524D4E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798" y="2607375"/>
            <a:ext cx="6991311" cy="2400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98F042-C998-94D3-3F8D-CD20E2EA6291}"/>
              </a:ext>
            </a:extLst>
          </p:cNvPr>
          <p:cNvSpPr txBox="1"/>
          <p:nvPr/>
        </p:nvSpPr>
        <p:spPr>
          <a:xfrm>
            <a:off x="546255" y="4886276"/>
            <a:ext cx="809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Bauwens et al., 2006, Multivariate GARCH Model: a survey  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904167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9791</TotalTime>
  <Words>683</Words>
  <Application>Microsoft Macintosh PowerPoint</Application>
  <PresentationFormat>On-screen Show (16:9)</PresentationFormat>
  <Paragraphs>59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Lato</vt:lpstr>
      <vt:lpstr>Calibri</vt:lpstr>
      <vt:lpstr>Raleway</vt:lpstr>
      <vt:lpstr>Arial</vt:lpstr>
      <vt:lpstr>Streamline</vt:lpstr>
      <vt:lpstr>Correlation Analysis of Stock and Cryptocurrency Returns</vt:lpstr>
      <vt:lpstr>Introduction</vt:lpstr>
      <vt:lpstr>Data</vt:lpstr>
      <vt:lpstr>Price Trend</vt:lpstr>
      <vt:lpstr>Summary Statistics on Returns</vt:lpstr>
      <vt:lpstr>Summary Statistics on Returns</vt:lpstr>
      <vt:lpstr>Rolling Correlations between Assets</vt:lpstr>
      <vt:lpstr>Rolling Correlations between Assets</vt:lpstr>
      <vt:lpstr>PowerPoint Presentation</vt:lpstr>
      <vt:lpstr>PowerPoint Presentation</vt:lpstr>
      <vt:lpstr>PowerPoint Presentation</vt:lpstr>
      <vt:lpstr>Conclusion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Large-scale Clustering</dc:title>
  <cp:lastModifiedBy>Microsoft Office User</cp:lastModifiedBy>
  <cp:revision>241</cp:revision>
  <dcterms:modified xsi:type="dcterms:W3CDTF">2022-05-05T15:09:11Z</dcterms:modified>
</cp:coreProperties>
</file>